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564" r:id="rId4"/>
    <p:sldId id="565" r:id="rId5"/>
    <p:sldId id="566" r:id="rId7"/>
    <p:sldId id="567" r:id="rId8"/>
    <p:sldId id="699" r:id="rId9"/>
    <p:sldId id="263" r:id="rId10"/>
    <p:sldId id="384" r:id="rId11"/>
    <p:sldId id="515" r:id="rId12"/>
    <p:sldId id="679" r:id="rId13"/>
    <p:sldId id="680" r:id="rId14"/>
    <p:sldId id="425" r:id="rId15"/>
    <p:sldId id="568" r:id="rId16"/>
    <p:sldId id="822" r:id="rId17"/>
    <p:sldId id="823" r:id="rId18"/>
    <p:sldId id="824" r:id="rId19"/>
    <p:sldId id="573" r:id="rId20"/>
    <p:sldId id="825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937" r:id="rId33"/>
    <p:sldId id="1180" r:id="rId34"/>
    <p:sldId id="939" r:id="rId35"/>
    <p:sldId id="940" r:id="rId36"/>
    <p:sldId id="941" r:id="rId37"/>
    <p:sldId id="942" r:id="rId38"/>
    <p:sldId id="943" r:id="rId39"/>
    <p:sldId id="944" r:id="rId40"/>
    <p:sldId id="945" r:id="rId41"/>
    <p:sldId id="946" r:id="rId42"/>
    <p:sldId id="947" r:id="rId43"/>
    <p:sldId id="948" r:id="rId44"/>
    <p:sldId id="949" r:id="rId45"/>
    <p:sldId id="950" r:id="rId46"/>
    <p:sldId id="951" r:id="rId47"/>
    <p:sldId id="1036" r:id="rId48"/>
    <p:sldId id="1037" r:id="rId49"/>
    <p:sldId id="1038" r:id="rId50"/>
    <p:sldId id="1039" r:id="rId51"/>
    <p:sldId id="1040" r:id="rId52"/>
    <p:sldId id="1041" r:id="rId53"/>
    <p:sldId id="1042" r:id="rId54"/>
    <p:sldId id="1043" r:id="rId55"/>
    <p:sldId id="1044" r:id="rId56"/>
    <p:sldId id="1045" r:id="rId57"/>
    <p:sldId id="1046" r:id="rId58"/>
    <p:sldId id="1047" r:id="rId59"/>
    <p:sldId id="613" r:id="rId60"/>
    <p:sldId id="615" r:id="rId61"/>
    <p:sldId id="616" r:id="rId62"/>
    <p:sldId id="617" r:id="rId63"/>
    <p:sldId id="618" r:id="rId64"/>
    <p:sldId id="619" r:id="rId65"/>
    <p:sldId id="620" r:id="rId66"/>
    <p:sldId id="621" r:id="rId67"/>
    <p:sldId id="622" r:id="rId68"/>
    <p:sldId id="623" r:id="rId69"/>
    <p:sldId id="624" r:id="rId70"/>
    <p:sldId id="625" r:id="rId71"/>
    <p:sldId id="1120" r:id="rId72"/>
    <p:sldId id="1121" r:id="rId73"/>
    <p:sldId id="1122" r:id="rId74"/>
    <p:sldId id="1123" r:id="rId75"/>
    <p:sldId id="1124" r:id="rId76"/>
    <p:sldId id="1125" r:id="rId77"/>
    <p:sldId id="1126" r:id="rId78"/>
    <p:sldId id="1127" r:id="rId79"/>
    <p:sldId id="1128" r:id="rId80"/>
    <p:sldId id="1129" r:id="rId81"/>
    <p:sldId id="1130" r:id="rId82"/>
    <p:sldId id="1131" r:id="rId83"/>
    <p:sldId id="1132" r:id="rId84"/>
    <p:sldId id="639" r:id="rId85"/>
    <p:sldId id="1133" r:id="rId86"/>
    <p:sldId id="641" r:id="rId87"/>
    <p:sldId id="642" r:id="rId88"/>
    <p:sldId id="643" r:id="rId89"/>
    <p:sldId id="644" r:id="rId90"/>
    <p:sldId id="645" r:id="rId91"/>
    <p:sldId id="646" r:id="rId92"/>
    <p:sldId id="647" r:id="rId93"/>
    <p:sldId id="648" r:id="rId94"/>
    <p:sldId id="650" r:id="rId95"/>
    <p:sldId id="652" r:id="rId96"/>
    <p:sldId id="653" r:id="rId97"/>
    <p:sldId id="654" r:id="rId98"/>
    <p:sldId id="655" r:id="rId99"/>
    <p:sldId id="656" r:id="rId100"/>
    <p:sldId id="657" r:id="rId101"/>
    <p:sldId id="658" r:id="rId102"/>
    <p:sldId id="659" r:id="rId103"/>
    <p:sldId id="440" r:id="rId104"/>
    <p:sldId id="660" r:id="rId105"/>
    <p:sldId id="662" r:id="rId106"/>
    <p:sldId id="663" r:id="rId107"/>
    <p:sldId id="664" r:id="rId108"/>
    <p:sldId id="665" r:id="rId109"/>
    <p:sldId id="666" r:id="rId110"/>
    <p:sldId id="667" r:id="rId111"/>
    <p:sldId id="681" r:id="rId112"/>
    <p:sldId id="682" r:id="rId113"/>
    <p:sldId id="683" r:id="rId114"/>
    <p:sldId id="684" r:id="rId115"/>
    <p:sldId id="688" r:id="rId116"/>
    <p:sldId id="690" r:id="rId117"/>
    <p:sldId id="691" r:id="rId118"/>
    <p:sldId id="692" r:id="rId119"/>
    <p:sldId id="693" r:id="rId120"/>
    <p:sldId id="694" r:id="rId121"/>
    <p:sldId id="695" r:id="rId122"/>
    <p:sldId id="696" r:id="rId123"/>
    <p:sldId id="697" r:id="rId124"/>
    <p:sldId id="677" r:id="rId125"/>
    <p:sldId id="678" r:id="rId126"/>
    <p:sldId id="379" r:id="rId127"/>
  </p:sldIdLst>
  <p:sldSz cx="12192000" cy="6858000"/>
  <p:notesSz cx="6858000" cy="9144000"/>
  <p:embeddedFontLst>
    <p:embeddedFont>
      <p:font typeface="隶书" panose="02010600030101010101" pitchFamily="49" charset="-122"/>
      <p:regular r:id="rId131"/>
    </p:embeddedFont>
    <p:embeddedFont>
      <p:font typeface="微软雅黑" panose="020B0503020204020204" pitchFamily="34" charset="-122"/>
      <p:regular r:id="rId132"/>
    </p:embeddedFont>
    <p:embeddedFont>
      <p:font typeface="Calibri" panose="020F0502020204030204" charset="0"/>
      <p:regular r:id="rId133"/>
      <p:bold r:id="rId134"/>
      <p:italic r:id="rId135"/>
      <p:boldItalic r:id="rId136"/>
    </p:embeddedFont>
    <p:embeddedFont>
      <p:font typeface="黑体" panose="02010609060101010101" charset="-122"/>
      <p:regular r:id="rId137"/>
    </p:embeddedFont>
    <p:embeddedFont>
      <p:font typeface="华文宋体" panose="02010600040101010101" pitchFamily="2" charset="-122"/>
      <p:regular r:id="rId138"/>
    </p:embeddedFont>
    <p:embeddedFont>
      <p:font typeface="Tahoma" panose="020B0604030504040204" pitchFamily="34" charset="0"/>
      <p:regular r:id="rId139"/>
      <p:bold r:id="rId140"/>
    </p:embeddedFont>
    <p:embeddedFont>
      <p:font typeface="Berlin Sans FB Demi" panose="020E0802020502020306" pitchFamily="34" charset="0"/>
      <p:bold r:id="rId141"/>
    </p:embeddedFont>
    <p:embeddedFont>
      <p:font typeface="Verdana" panose="020B0604030504040204" pitchFamily="34" charset="0"/>
      <p:regular r:id="rId142"/>
      <p:bold r:id="rId143"/>
      <p:italic r:id="rId144"/>
      <p:boldItalic r:id="rId145"/>
    </p:embeddedFont>
    <p:embeddedFont>
      <p:font typeface="Calibri Light" panose="020F0302020204030204" charset="0"/>
      <p:regular r:id="rId146"/>
      <p:italic r:id="rId1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188"/>
    <a:srgbClr val="BE1007"/>
    <a:srgbClr val="BF6D07"/>
    <a:srgbClr val="0D0D0D"/>
    <a:srgbClr val="404040"/>
    <a:srgbClr val="F5F5F5"/>
    <a:srgbClr val="F93D32"/>
    <a:srgbClr val="202022"/>
    <a:srgbClr val="5A9ED6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5316" autoAdjust="0"/>
  </p:normalViewPr>
  <p:slideViewPr>
    <p:cSldViewPr snapToGrid="0" showGuides="1">
      <p:cViewPr varScale="1">
        <p:scale>
          <a:sx n="38" d="100"/>
          <a:sy n="38" d="100"/>
        </p:scale>
        <p:origin x="1110" y="42"/>
      </p:cViewPr>
      <p:guideLst>
        <p:guide orient="horz" pos="1057"/>
        <p:guide pos="325"/>
        <p:guide orient="horz" pos="4102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7" Type="http://schemas.openxmlformats.org/officeDocument/2006/relationships/font" Target="fonts/font17.fntdata"/><Relationship Id="rId146" Type="http://schemas.openxmlformats.org/officeDocument/2006/relationships/font" Target="fonts/font16.fntdata"/><Relationship Id="rId145" Type="http://schemas.openxmlformats.org/officeDocument/2006/relationships/font" Target="fonts/font15.fntdata"/><Relationship Id="rId144" Type="http://schemas.openxmlformats.org/officeDocument/2006/relationships/font" Target="fonts/font14.fntdata"/><Relationship Id="rId143" Type="http://schemas.openxmlformats.org/officeDocument/2006/relationships/font" Target="fonts/font13.fntdata"/><Relationship Id="rId142" Type="http://schemas.openxmlformats.org/officeDocument/2006/relationships/font" Target="fonts/font12.fntdata"/><Relationship Id="rId141" Type="http://schemas.openxmlformats.org/officeDocument/2006/relationships/font" Target="fonts/font11.fntdata"/><Relationship Id="rId140" Type="http://schemas.openxmlformats.org/officeDocument/2006/relationships/font" Target="fonts/font10.fntdata"/><Relationship Id="rId14" Type="http://schemas.openxmlformats.org/officeDocument/2006/relationships/slide" Target="slides/slide11.xml"/><Relationship Id="rId139" Type="http://schemas.openxmlformats.org/officeDocument/2006/relationships/font" Target="fonts/font9.fntdata"/><Relationship Id="rId138" Type="http://schemas.openxmlformats.org/officeDocument/2006/relationships/font" Target="fonts/font8.fntdata"/><Relationship Id="rId137" Type="http://schemas.openxmlformats.org/officeDocument/2006/relationships/font" Target="fonts/font7.fntdata"/><Relationship Id="rId136" Type="http://schemas.openxmlformats.org/officeDocument/2006/relationships/font" Target="fonts/font6.fntdata"/><Relationship Id="rId135" Type="http://schemas.openxmlformats.org/officeDocument/2006/relationships/font" Target="fonts/font5.fntdata"/><Relationship Id="rId134" Type="http://schemas.openxmlformats.org/officeDocument/2006/relationships/font" Target="fonts/font4.fntdata"/><Relationship Id="rId133" Type="http://schemas.openxmlformats.org/officeDocument/2006/relationships/font" Target="fonts/font3.fntdata"/><Relationship Id="rId132" Type="http://schemas.openxmlformats.org/officeDocument/2006/relationships/font" Target="fonts/font2.fntdata"/><Relationship Id="rId131" Type="http://schemas.openxmlformats.org/officeDocument/2006/relationships/font" Target="fonts/font1.fntdata"/><Relationship Id="rId130" Type="http://schemas.openxmlformats.org/officeDocument/2006/relationships/tableStyles" Target="tableStyles.xml"/><Relationship Id="rId13" Type="http://schemas.openxmlformats.org/officeDocument/2006/relationships/slide" Target="slides/slide10.xml"/><Relationship Id="rId129" Type="http://schemas.openxmlformats.org/officeDocument/2006/relationships/viewProps" Target="viewProps.xml"/><Relationship Id="rId128" Type="http://schemas.openxmlformats.org/officeDocument/2006/relationships/presProps" Target="presProps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业务边界就是前面选定的组织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主执行者通常在用例左侧，辅执行者通常在用例右侧。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所有指向系统的都是主执行者</a:t>
            </a:r>
            <a:endParaRPr lang="en-US" altLang="zh-CN" dirty="0"/>
          </a:p>
          <a:p>
            <a:r>
              <a:rPr lang="zh-CN" altLang="en-US" dirty="0"/>
              <a:t>所有系统指向的都是辅执行者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指向系统的箭头就是用例或组成用例的步骤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愿景应该清晰的写出来，并被参与项目的每一个人共享。缺乏清晰、共享的愿景往往是项目失败的主要原因。缺乏愿景，使得需求的范围无法得到控制，好像系统这个也可以做，那个也可以做。画出了一张漂漂亮亮的用例图，只是达到了形式上的正确。图上的用例都是合理的吗？是不是所有的用例都能追溯到愿景目标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例图只是在总体上大致描述了系统所能提供的各种服务，让我们对于系统的功能有一个总体的认识。除此之外，我们还需要描述每一个用例的详细信息，这些信息包含在用例规约中，用例模型是由用例图和每一个用例的详细描述</a:t>
            </a:r>
            <a:r>
              <a:rPr lang="en-US" altLang="zh-CN" dirty="0"/>
              <a:t>――</a:t>
            </a:r>
            <a:r>
              <a:rPr lang="zh-CN" altLang="en-US" dirty="0"/>
              <a:t>用例规约所组成的。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采用附件所示的屏幕格式</a:t>
            </a:r>
            <a:endParaRPr lang="en-US" altLang="zh-CN" dirty="0"/>
          </a:p>
          <a:p>
            <a:r>
              <a:rPr lang="zh-CN" altLang="en-US" dirty="0"/>
              <a:t>工资单采用附件所示的格式</a:t>
            </a:r>
            <a:endParaRPr lang="en-US" altLang="zh-CN" dirty="0"/>
          </a:p>
          <a:p>
            <a:r>
              <a:rPr lang="zh-CN" altLang="en-US" dirty="0"/>
              <a:t>系统为了验收需采用</a:t>
            </a:r>
            <a:r>
              <a:rPr lang="en-US" altLang="zh-CN" dirty="0"/>
              <a:t>java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系统应允许分步在各地的多个用户并发使用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域建模比普通的项目术语表优良的地方体现在：以</a:t>
            </a:r>
            <a:r>
              <a:rPr lang="zh-CN" altLang="en-US" dirty="0">
                <a:solidFill>
                  <a:srgbClr val="FF0000"/>
                </a:solidFill>
              </a:rPr>
              <a:t>图示</a:t>
            </a:r>
            <a:r>
              <a:rPr lang="zh-CN" altLang="en-US" dirty="0"/>
              <a:t>化的方式清晰地显示出不同术语间的关系。</a:t>
            </a:r>
            <a:endParaRPr lang="en-US" altLang="zh-CN" dirty="0"/>
          </a:p>
          <a:p>
            <a:pPr lvl="0">
              <a:spcBef>
                <a:spcPts val="0"/>
              </a:spcBef>
            </a:pPr>
            <a:r>
              <a:rPr lang="zh-CN" altLang="en-US" dirty="0"/>
              <a:t>域模型图将通过不断修正完善逐步演化为最终的静态类图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复核时发现的问题可迭代完善。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以上是我们以一般性地税的业务信息系统为例，根据对信息系统的设计思路，提出的税务领域模型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认为领域模型它是一个分析模型，帮助系统分析人员、用户认识现实业务的工具，描述的是业务中涉及到的实体及其相互之间的关系，它是需求分析的产物，与问题域相关。领域模型是需求分析人员与用户交流的有力工具，是需求分析人员与用户共同理解的概念，是彼此之间交流的语言。而数据模型是系统设计、实现的一部分，描述的是对用户需求在数据结构上的实现，仅此而已。当然数据模型中的概念模型设计与领域模型类似，缺乏的是实体之间更广泛的关系描述。 </a:t>
            </a:r>
            <a:endParaRPr lang="zh-CN" altLang="en-US" dirty="0"/>
          </a:p>
          <a:p>
            <a:r>
              <a:rPr lang="zh-CN" altLang="en-US" dirty="0"/>
              <a:t>　　通常大家会考虑数据怎么存放的问题，我的理解是领域模型设计期间不用考虑数据的存放问题，只考虑业务描述中涉及的实体以及实体之间的关系。 </a:t>
            </a:r>
            <a:endParaRPr lang="zh-CN" altLang="en-US" dirty="0"/>
          </a:p>
          <a:p>
            <a:r>
              <a:rPr lang="zh-CN" altLang="en-US" dirty="0"/>
              <a:t>　　实体之间的关系，很多书都讲了，无非是泛化、依赖和关联，关联又分了一般关联、聚合、组合等等，我这里就不列了。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业务用例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顾客与企业组织的交互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系统用例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用户与信息系统的交互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系统被一个边界包裹着，系统之外说明参与者和系统之间有明确的边界，参与者只能存在于边界之外，边界之内的所有人和事物都不是参与者。</a:t>
            </a:r>
            <a:endParaRPr lang="en-US" altLang="zh-CN" dirty="0"/>
          </a:p>
          <a:p>
            <a:r>
              <a:rPr lang="zh-CN" altLang="en-US" dirty="0"/>
              <a:t>一提到参与者，必须想到系统边界的存在，否则参与者就是可疑的。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600030101010101" pitchFamily="49" charset="-122"/>
                <a:ea typeface="隶书" panose="0201060003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4" Type="http://schemas.openxmlformats.org/officeDocument/2006/relationships/theme" Target="../theme/theme1.xml"/><Relationship Id="rId113" Type="http://schemas.openxmlformats.org/officeDocument/2006/relationships/image" Target="../media/image2.jpeg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1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05.xml"/><Relationship Id="rId2" Type="http://schemas.openxmlformats.org/officeDocument/2006/relationships/image" Target="../media/image98.jpeg"/><Relationship Id="rId1" Type="http://schemas.openxmlformats.org/officeDocument/2006/relationships/image" Target="../media/image97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7.xml"/><Relationship Id="rId1" Type="http://schemas.openxmlformats.org/officeDocument/2006/relationships/image" Target="../media/image99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8.xml"/><Relationship Id="rId1" Type="http://schemas.openxmlformats.org/officeDocument/2006/relationships/image" Target="../media/image100.jpe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9.xml"/><Relationship Id="rId1" Type="http://schemas.openxmlformats.org/officeDocument/2006/relationships/image" Target="../media/image101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0.xml"/><Relationship Id="rId2" Type="http://schemas.openxmlformats.org/officeDocument/2006/relationships/image" Target="../media/image102.e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4.xml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0.xml"/><Relationship Id="rId1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3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4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8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4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7.xml"/><Relationship Id="rId1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1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8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9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1.xml"/><Relationship Id="rId1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2.xml"/><Relationship Id="rId1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image" Target="../media/image18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  <a:endParaRPr lang="zh-CN" altLang="en-US" sz="2800" b="1" dirty="0">
              <a:solidFill>
                <a:srgbClr val="BE1007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法是指在获取一组基本的需求定义后，利用高级软件工具可视化的开发环境，快速地建立一个目标系统的最初版本，并把它交给用户试用、补充和修改，再进行新的版本开发。反复进行这个过程，直到得出系统的“精确解”，即用户满意为止的一种方法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42" y="2596442"/>
            <a:ext cx="681037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  <a:endParaRPr lang="zh-CN" altLang="en-US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功能性需求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非功能性需求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2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/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/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1" imgW="7048500" imgH="5156200" progId="Visio.Drawing.11">
                  <p:embed/>
                </p:oleObj>
              </mc:Choice>
              <mc:Fallback>
                <p:oleObj name="Visio" r:id="rId1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334587"/>
            <a:ext cx="4954785" cy="4752704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最终实现这些元素。用例图在各种开发活动中被广泛的应用，但是它最常用来描述系统及子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78" y="1251040"/>
            <a:ext cx="6456933" cy="50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团队整体的模型标准能力较高</a:t>
            </a:r>
            <a:endParaRPr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640014" y="1125539"/>
            <a:ext cx="6696075" cy="50895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  <a:endParaRPr lang="zh-CN" altLang="en-US" sz="1600" dirty="0"/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最不正式的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</a:rPr>
                <a:t>最正式的</a:t>
              </a:r>
              <a:endParaRPr lang="zh-CN" altLang="en-US" sz="2000" b="1">
                <a:latin typeface="Arial" panose="020B0604020202020204" pitchFamily="34" charset="0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临时评审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轮查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494" y="3294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走查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</a:rPr>
                <a:t>小组评审</a:t>
              </a:r>
              <a:endParaRPr lang="zh-CN" altLang="en-US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  审查</a:t>
              </a:r>
              <a:endParaRPr lang="zh-CN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4"/>
            <a:ext cx="116882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000" b="1" dirty="0">
                <a:latin typeface="Arial" panose="020B0604020202020204" pitchFamily="34" charset="0"/>
              </a:rPr>
              <a:t>结对编程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/>
                <a:gridCol w="3827417"/>
                <a:gridCol w="2955471"/>
                <a:gridCol w="267462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审查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小组评审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走查</a:t>
                      </a:r>
                      <a:endParaRPr lang="zh-CN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原文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Inspection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Team review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/>
                        <a:t>Walkthrough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组织者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企业级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常由</a:t>
                      </a:r>
                      <a:r>
                        <a:rPr lang="en-US" altLang="zh-CN" sz="2400" dirty="0"/>
                        <a:t>EPG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QA</a:t>
                      </a:r>
                      <a:r>
                        <a:rPr lang="zh-CN" altLang="en-US" sz="2400" dirty="0"/>
                        <a:t>部门组织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通常由项目经理发起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团队级、项目级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通常由项目内发起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主持人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专职主持人，不能是作者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可以是专职或作者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通常是作者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一定召开评审前会议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会前会通常很简单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通常没有会前会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一定有规范的检查表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相对简单的检查表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/>
                        <a:t>通常没有检查表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24595" y="1982408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主要参与人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列席参与人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评审内容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需求规格说明书的作者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用户代表</a:t>
                      </a:r>
                      <a:endParaRPr lang="zh-CN" altLang="en-US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需求规格说明书</a:t>
                      </a:r>
                      <a:r>
                        <a:rPr lang="en-US" altLang="zh-CN" dirty="0"/>
                        <a:t>》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参考材料：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《</a:t>
                      </a:r>
                      <a:r>
                        <a:rPr lang="zh-CN" altLang="en-US" dirty="0"/>
                        <a:t>招标书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投标书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合同</a:t>
                      </a:r>
                      <a:r>
                        <a:rPr lang="en-US" altLang="zh-CN" dirty="0"/>
                        <a:t>》《</a:t>
                      </a:r>
                      <a:r>
                        <a:rPr lang="zh-CN" altLang="en-US" dirty="0"/>
                        <a:t>需求调研报告</a:t>
                      </a:r>
                      <a:r>
                        <a:rPr lang="en-US" altLang="zh-CN" dirty="0"/>
                        <a:t>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评审专家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接口负责人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甲方领导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[</a:t>
                      </a:r>
                      <a:r>
                        <a:rPr lang="zh-CN" altLang="en-US" dirty="0"/>
                        <a:t>监理</a:t>
                      </a:r>
                      <a:r>
                        <a:rPr lang="en-US" altLang="zh-CN" dirty="0"/>
                        <a:t>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测试代表</a:t>
                      </a:r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主持人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记录员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返工：没有返工的评审必然沦为“形式主义”。评审中发现的错误必须得到重视和回应。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pPr lvl="1"/>
            <a:r>
              <a:rPr lang="zh-CN" altLang="en-US"/>
              <a:t>正确性；</a:t>
            </a:r>
            <a:endParaRPr lang="zh-CN" altLang="en-US"/>
          </a:p>
          <a:p>
            <a:pPr lvl="1"/>
            <a:r>
              <a:rPr lang="zh-CN" altLang="en-US"/>
              <a:t>必要性；</a:t>
            </a:r>
            <a:endParaRPr lang="zh-CN" altLang="en-US"/>
          </a:p>
          <a:p>
            <a:pPr lvl="1"/>
            <a:r>
              <a:rPr lang="zh-CN" altLang="en-US"/>
              <a:t>优先级；</a:t>
            </a:r>
            <a:endParaRPr lang="zh-CN" altLang="en-US"/>
          </a:p>
          <a:p>
            <a:pPr lvl="1"/>
            <a:r>
              <a:rPr lang="zh-CN" altLang="en-US"/>
              <a:t>明确性；</a:t>
            </a:r>
            <a:endParaRPr lang="zh-CN" altLang="en-US"/>
          </a:p>
          <a:p>
            <a:pPr lvl="1"/>
            <a:r>
              <a:rPr lang="zh-CN" altLang="en-US"/>
              <a:t>可测性；</a:t>
            </a:r>
            <a:endParaRPr lang="zh-CN" altLang="en-US"/>
          </a:p>
          <a:p>
            <a:pPr lvl="1"/>
            <a:r>
              <a:rPr lang="zh-CN" altLang="en-US"/>
              <a:t>完整性；</a:t>
            </a:r>
            <a:endParaRPr lang="zh-CN" altLang="en-US"/>
          </a:p>
          <a:p>
            <a:pPr lvl="1"/>
            <a:r>
              <a:rPr lang="zh-CN" altLang="en-US"/>
              <a:t>一致性；</a:t>
            </a:r>
            <a:endParaRPr lang="zh-CN" altLang="en-US"/>
          </a:p>
          <a:p>
            <a:pPr lvl="1"/>
            <a:r>
              <a:rPr lang="zh-CN" altLang="en-US"/>
              <a:t>可修改性； 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3"/>
          <p:cNvSpPr>
            <a:spLocks noGrp="1"/>
          </p:cNvSpPr>
          <p:nvPr>
            <p:ph idx="1"/>
          </p:nvPr>
        </p:nvSpPr>
        <p:spPr>
          <a:xfrm>
            <a:off x="1558925" y="1577975"/>
            <a:ext cx="9074150" cy="454818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" y="1239520"/>
            <a:ext cx="8692515" cy="501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1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在实际项目中，原始需求的描述形式可能是文字、活动图、序列图或其它形式，不管使用哪种形式，术语不统一的现象非常常见。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即使文字统一，也可能造成理解偏差。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  <a:endPara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575818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/>
              <a:t>域建模</a:t>
            </a:r>
            <a:r>
              <a:rPr lang="en-US" altLang="zh-CN" sz="2400" dirty="0"/>
              <a:t>[Domain Modeling]</a:t>
            </a: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为项目创建一个</a:t>
            </a:r>
            <a:r>
              <a:rPr lang="zh-CN" altLang="en-US" dirty="0">
                <a:solidFill>
                  <a:srgbClr val="FF0000"/>
                </a:solidFill>
              </a:rPr>
              <a:t>术语表</a:t>
            </a:r>
            <a:r>
              <a:rPr lang="zh-CN" altLang="en-US" dirty="0"/>
              <a:t>。确保项目中的每个人都能以</a:t>
            </a:r>
            <a:r>
              <a:rPr lang="zh-CN" altLang="en-US" dirty="0">
                <a:solidFill>
                  <a:srgbClr val="FF0000"/>
                </a:solidFill>
              </a:rPr>
              <a:t>清晰一致</a:t>
            </a:r>
            <a:r>
              <a:rPr lang="zh-CN" altLang="en-US" dirty="0"/>
              <a:t>的术语来理解和交流问题领域。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域建模比普通的项目术语表优良的地方体现在：以图的方式清晰地显示出不同术语间的</a:t>
            </a:r>
            <a:r>
              <a:rPr lang="zh-CN" altLang="en-US" dirty="0">
                <a:solidFill>
                  <a:srgbClr val="FF0000"/>
                </a:solidFill>
              </a:rPr>
              <a:t>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域模型图将通过不断修正完善逐步演化为最终的静态类图。</a:t>
            </a:r>
            <a:endParaRPr lang="zh-CN" alt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843198" y="4808507"/>
            <a:ext cx="4572032" cy="1714512"/>
            <a:chOff x="4643438" y="4643446"/>
            <a:chExt cx="4572032" cy="1714512"/>
          </a:xfrm>
        </p:grpSpPr>
        <p:sp>
          <p:nvSpPr>
            <p:cNvPr id="14" name="右箭头 13"/>
            <p:cNvSpPr/>
            <p:nvPr/>
          </p:nvSpPr>
          <p:spPr>
            <a:xfrm>
              <a:off x="6500826" y="5572140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"/>
            <a:srcRect l="13889" t="30501" r="13889" b="19935"/>
            <a:stretch>
              <a:fillRect/>
            </a:stretch>
          </p:blipFill>
          <p:spPr bwMode="auto">
            <a:xfrm>
              <a:off x="4643438" y="5429264"/>
              <a:ext cx="1857388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14314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组合 17"/>
          <p:cNvGrpSpPr/>
          <p:nvPr/>
        </p:nvGrpSpPr>
        <p:grpSpPr>
          <a:xfrm>
            <a:off x="8349150" y="1276643"/>
            <a:ext cx="3295650" cy="4210058"/>
            <a:chOff x="5848350" y="571480"/>
            <a:chExt cx="3295650" cy="4210058"/>
          </a:xfrm>
        </p:grpSpPr>
        <p:pic>
          <p:nvPicPr>
            <p:cNvPr id="16" name="Picture 2" descr="http://www.sinojava.com/fileImages/liuchengtu5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48350" y="1714488"/>
              <a:ext cx="3295650" cy="3067050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5857884" y="571480"/>
              <a:ext cx="3143272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r>
                <a:rPr lang="zh-CN" altLang="en-US" sz="32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雇员、经理、职员、计划、任务</a:t>
              </a:r>
              <a:endParaRPr lang="zh-CN" altLang="en-US" sz="32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86594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080088"/>
            <a:ext cx="176529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408239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545612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834288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8107091" y="1108347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97727"/>
            <a:ext cx="10972800" cy="31329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r>
              <a:rPr lang="zh-CN" altLang="en-US" sz="2400" dirty="0">
                <a:solidFill>
                  <a:srgbClr val="FF0000"/>
                </a:solidFill>
              </a:rPr>
              <a:t>银行客户</a:t>
            </a:r>
            <a:r>
              <a:rPr lang="zh-CN" altLang="en-US" sz="2400" dirty="0"/>
              <a:t>将</a:t>
            </a:r>
            <a:r>
              <a:rPr lang="zh-CN" altLang="en-US" sz="2400" dirty="0">
                <a:solidFill>
                  <a:srgbClr val="FF0000"/>
                </a:solidFill>
              </a:rPr>
              <a:t>储蓄卡</a:t>
            </a:r>
            <a:r>
              <a:rPr lang="zh-CN" altLang="en-US" sz="2400" dirty="0"/>
              <a:t>插入</a:t>
            </a:r>
            <a:r>
              <a:rPr lang="zh-CN" altLang="en-US" sz="2400" dirty="0">
                <a:solidFill>
                  <a:srgbClr val="FF0000"/>
                </a:solidFill>
              </a:rPr>
              <a:t>自助银行系统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系统</a:t>
            </a:r>
            <a:r>
              <a:rPr lang="zh-CN" altLang="en-US" sz="2400" dirty="0"/>
              <a:t>提示</a:t>
            </a:r>
            <a:r>
              <a:rPr lang="zh-CN" altLang="en-US" sz="2400" dirty="0">
                <a:solidFill>
                  <a:srgbClr val="FF0000"/>
                </a:solidFill>
              </a:rPr>
              <a:t>用户</a:t>
            </a:r>
            <a:r>
              <a:rPr lang="zh-CN" altLang="en-US" sz="2400" dirty="0"/>
              <a:t>输入</a:t>
            </a:r>
            <a:r>
              <a:rPr lang="zh-CN" altLang="en-US" sz="2400" dirty="0">
                <a:solidFill>
                  <a:srgbClr val="FF0000"/>
                </a:solidFill>
              </a:rPr>
              <a:t>密码</a:t>
            </a:r>
            <a:r>
              <a:rPr lang="zh-CN" altLang="en-US" sz="2400" dirty="0"/>
              <a:t>。用户输入正确的密码，系统验证成功后，提示用户选择</a:t>
            </a:r>
            <a:r>
              <a:rPr lang="zh-CN" altLang="en-US" sz="2400" dirty="0">
                <a:solidFill>
                  <a:srgbClr val="FF0000"/>
                </a:solidFill>
              </a:rPr>
              <a:t>业务类型</a:t>
            </a:r>
            <a:r>
              <a:rPr lang="zh-CN" altLang="en-US" sz="2400" dirty="0"/>
              <a:t>，用户选择“取款” 。系统提示用户输入</a:t>
            </a:r>
            <a:r>
              <a:rPr lang="zh-CN" altLang="en-US" sz="2400" dirty="0">
                <a:solidFill>
                  <a:srgbClr val="FF0000"/>
                </a:solidFill>
              </a:rPr>
              <a:t>取款金额</a:t>
            </a:r>
            <a:r>
              <a:rPr lang="zh-CN" altLang="en-US" sz="2400" dirty="0"/>
              <a:t>，用户输入取款金额后，系统变更</a:t>
            </a:r>
            <a:r>
              <a:rPr lang="zh-CN" altLang="en-US" sz="2400" dirty="0">
                <a:solidFill>
                  <a:srgbClr val="FF0000"/>
                </a:solidFill>
              </a:rPr>
              <a:t>用户账户金额</a:t>
            </a:r>
            <a:r>
              <a:rPr lang="zh-CN" altLang="en-US" sz="2400" dirty="0"/>
              <a:t>，然后给用户输出相应的</a:t>
            </a:r>
            <a:r>
              <a:rPr lang="zh-CN" altLang="en-US" sz="2400" dirty="0">
                <a:solidFill>
                  <a:srgbClr val="FF0000"/>
                </a:solidFill>
              </a:rPr>
              <a:t>钱</a:t>
            </a:r>
            <a:r>
              <a:rPr lang="zh-CN" altLang="en-US" sz="2400" dirty="0"/>
              <a:t>。用户如果选择“打印</a:t>
            </a:r>
            <a:r>
              <a:rPr lang="zh-CN" altLang="en-US" sz="2400" dirty="0">
                <a:solidFill>
                  <a:srgbClr val="FF0000"/>
                </a:solidFill>
              </a:rPr>
              <a:t>凭条</a:t>
            </a:r>
            <a:r>
              <a:rPr lang="zh-CN" altLang="en-US" sz="2400" dirty="0"/>
              <a:t>”，系统会为用户打印出</a:t>
            </a:r>
            <a:r>
              <a:rPr lang="zh-CN" altLang="en-US" sz="2400" dirty="0">
                <a:solidFill>
                  <a:srgbClr val="FF0000"/>
                </a:solidFill>
              </a:rPr>
              <a:t>凭证单</a:t>
            </a:r>
            <a:r>
              <a:rPr lang="zh-CN" altLang="en-US" sz="2400" dirty="0"/>
              <a:t>。用户选择“退卡”，系统退出用户的</a:t>
            </a:r>
            <a:r>
              <a:rPr lang="zh-CN" altLang="en-US" sz="2400" dirty="0">
                <a:solidFill>
                  <a:srgbClr val="FF0000"/>
                </a:solidFill>
              </a:rPr>
              <a:t>银行卡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98179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928958"/>
                <a:gridCol w="28289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5"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414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4149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65947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15284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9377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096132" y="2143117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96132" y="3058540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  <a:endParaRPr lang="zh-CN" altLang="en-US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7762" name="Picture 2" descr="http://images.cnblogs.com/cnblogs_com/nuaalfm/cp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8788" y="3099575"/>
            <a:ext cx="4929222" cy="2570006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2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10" y="2393626"/>
            <a:ext cx="7564780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Wingdings" panose="05000000000000000000" pitchFamily="2" charset="2"/>
                <a:buChar char="l"/>
              </a:pPr>
              <a:r>
                <a:rPr lang="zh-CN" altLang="en-US" sz="2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809852" y="5108270"/>
            <a:ext cx="664373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</a:t>
            </a:r>
            <a:r>
              <a:rPr lang="zh-CN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模型设计期间不用考虑数据的存放问题，只考虑业务描述中涉及的实体以及实体之间的关系。 </a:t>
            </a:r>
            <a:endParaRPr lang="zh-CN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zh-CN" altLang="en-US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531554"/>
            <a:ext cx="3071866" cy="76041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809688" y="2031355"/>
            <a:ext cx="3278216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738910" y="5103190"/>
            <a:ext cx="2857520" cy="71280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827204" y="5031752"/>
            <a:ext cx="3411541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809721" y="3531553"/>
            <a:ext cx="2668557" cy="7318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714776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0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业务用例图帮助我们从</a:t>
            </a:r>
            <a:r>
              <a:rPr lang="zh-CN" altLang="en-US" dirty="0">
                <a:solidFill>
                  <a:srgbClr val="FF0000"/>
                </a:solidFill>
              </a:rPr>
              <a:t>高层次</a:t>
            </a:r>
            <a:r>
              <a:rPr lang="zh-CN" altLang="en-US" dirty="0"/>
              <a:t>了解组织的</a:t>
            </a:r>
            <a:r>
              <a:rPr lang="zh-CN" altLang="en-US" dirty="0">
                <a:solidFill>
                  <a:srgbClr val="FF0000"/>
                </a:solidFill>
              </a:rPr>
              <a:t>业务构成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业务用例图的组成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 l="32227" t="17442" r="32031" b="46705"/>
          <a:stretch>
            <a:fillRect/>
          </a:stretch>
        </p:blipFill>
        <p:spPr bwMode="auto">
          <a:xfrm>
            <a:off x="4595802" y="3571876"/>
            <a:ext cx="435771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线形标注 2(带边框和强调线) 6"/>
          <p:cNvSpPr/>
          <p:nvPr/>
        </p:nvSpPr>
        <p:spPr>
          <a:xfrm>
            <a:off x="8310578" y="271462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9226"/>
              <a:gd name="adj4" fmla="val -29083"/>
              <a:gd name="adj5" fmla="val 165833"/>
              <a:gd name="adj6" fmla="val -47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452662" y="4000504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25199"/>
              <a:gd name="adj6" fmla="val 1647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9239272" y="5572140"/>
            <a:ext cx="1285884" cy="571504"/>
          </a:xfrm>
          <a:prstGeom prst="accentBorderCallout2">
            <a:avLst>
              <a:gd name="adj1" fmla="val 44147"/>
              <a:gd name="adj2" fmla="val -3818"/>
              <a:gd name="adj3" fmla="val 44146"/>
              <a:gd name="adj4" fmla="val -35856"/>
              <a:gd name="adj5" fmla="val -34800"/>
              <a:gd name="adj6" fmla="val -929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81037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02888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矩形 7"/>
            <p:cNvSpPr/>
            <p:nvPr/>
          </p:nvSpPr>
          <p:spPr>
            <a:xfrm>
              <a:off x="4071934" y="4357694"/>
              <a:ext cx="857256" cy="10715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qile\Desktop\软件工程\参考图片\第四节\图片3.png图片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62386" y="4215548"/>
              <a:ext cx="1156335" cy="1421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3309918" y="3429000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11880" y="3426460"/>
            <a:ext cx="6000115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1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http://images.cnblogs.com/cnblogs_com/aaronzhu/杂话用例/3_3.JPG"/>
          <p:cNvPicPr>
            <a:picLocks noChangeAspect="1" noChangeArrowheads="1"/>
          </p:cNvPicPr>
          <p:nvPr/>
        </p:nvPicPr>
        <p:blipFill>
          <a:blip r:embed="rId2"/>
          <a:srcRect l="9379" r="16693"/>
          <a:stretch>
            <a:fillRect/>
          </a:stretch>
        </p:blipFill>
        <p:spPr bwMode="auto">
          <a:xfrm>
            <a:off x="6096000" y="3841027"/>
            <a:ext cx="4429156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85774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确定系统边界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识别系统执行者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识别系统用例</a:t>
            </a:r>
            <a:endParaRPr lang="en-US" altLang="zh-CN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确定用例间的关系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1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系统</a:t>
            </a:r>
            <a:endParaRPr lang="en-US" altLang="zh-CN" dirty="0"/>
          </a:p>
          <a:p>
            <a:pPr lvl="1"/>
            <a:r>
              <a:rPr lang="zh-CN" altLang="en-US" dirty="0"/>
              <a:t>硬件设备</a:t>
            </a:r>
            <a:endParaRPr lang="en-US" altLang="zh-CN" dirty="0"/>
          </a:p>
          <a:p>
            <a:pPr lvl="1"/>
            <a:r>
              <a:rPr lang="zh-CN" altLang="en-US" dirty="0"/>
              <a:t>时间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en-US" altLang="zh-CN" dirty="0"/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881158" y="1970714"/>
            <a:ext cx="2643206" cy="1428760"/>
          </a:xfrm>
          <a:prstGeom prst="wedgeRoundRectCallout">
            <a:avLst>
              <a:gd name="adj1" fmla="val -6041"/>
              <a:gd name="adj2" fmla="val 101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7810512" y="1827838"/>
            <a:ext cx="2643206" cy="1357322"/>
          </a:xfrm>
          <a:prstGeom prst="wedgeRoundRectCallout">
            <a:avLst>
              <a:gd name="adj1" fmla="val 1117"/>
              <a:gd name="adj2" fmla="val 1236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  <a:endParaRPr lang="zh-CN" altLang="en-US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18750" t="20349" r="37890" b="43798"/>
          <a:stretch>
            <a:fillRect/>
          </a:stretch>
        </p:blipFill>
        <p:spPr bwMode="auto">
          <a:xfrm>
            <a:off x="3595670" y="2864741"/>
            <a:ext cx="600079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r>
              <a:rPr lang="zh-CN" altLang="en-US" dirty="0"/>
              <a:t>业务序列图详细描述业务执行者、业务工人、业务实体之间如何交互，以完成某个业务用例的实现流程。</a:t>
            </a:r>
            <a:endParaRPr lang="zh-CN" altLang="en-US" dirty="0"/>
          </a:p>
        </p:txBody>
      </p:sp>
      <p:sp>
        <p:nvSpPr>
          <p:cNvPr id="5" name="线形标注 2(带边框和强调线) 4"/>
          <p:cNvSpPr/>
          <p:nvPr/>
        </p:nvSpPr>
        <p:spPr>
          <a:xfrm>
            <a:off x="1881158" y="27218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70771"/>
              <a:gd name="adj6" fmla="val 134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6881818" y="2507551"/>
            <a:ext cx="1428760" cy="571504"/>
          </a:xfrm>
          <a:prstGeom prst="accentBorderCallout2">
            <a:avLst>
              <a:gd name="adj1" fmla="val 49226"/>
              <a:gd name="adj2" fmla="val -6978"/>
              <a:gd name="adj3" fmla="val 49227"/>
              <a:gd name="adj4" fmla="val -17006"/>
              <a:gd name="adj5" fmla="val 94723"/>
              <a:gd name="adj6" fmla="val -41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业务工人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9382148" y="3936311"/>
            <a:ext cx="1428760" cy="571504"/>
          </a:xfrm>
          <a:prstGeom prst="accentBorderCallout2">
            <a:avLst>
              <a:gd name="adj1" fmla="val 67004"/>
              <a:gd name="adj2" fmla="val -5962"/>
              <a:gd name="adj3" fmla="val 64464"/>
              <a:gd name="adj4" fmla="val -23101"/>
              <a:gd name="adj5" fmla="val 5835"/>
              <a:gd name="adj6" fmla="val -30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业务实体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2(带边框和强调线) 7"/>
          <p:cNvSpPr/>
          <p:nvPr/>
        </p:nvSpPr>
        <p:spPr>
          <a:xfrm>
            <a:off x="2024034" y="4579253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35237"/>
              <a:gd name="adj6" fmla="val 178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6096000" y="593657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58620"/>
              <a:gd name="adj6" fmla="val 140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返回消息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回顾：业务序列图的组成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27847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系统管理员负责维护系统正常运行；</a:t>
            </a:r>
            <a:endParaRPr lang="zh-CN" altLang="en-US" sz="23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  <a:endParaRPr lang="zh-CN" altLang="en-US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  <a:endParaRPr lang="zh-CN" altLang="en-US" sz="2400" dirty="0"/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  <a:endParaRPr lang="zh-CN" altLang="en-US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7" y="4918689"/>
            <a:ext cx="3857620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库房管理员</a:t>
            </a:r>
            <a:r>
              <a:rPr lang="en-US" altLang="zh-CN" dirty="0">
                <a:latin typeface="Tahoma" panose="020B0604030504040204" pitchFamily="34" charset="0"/>
                <a:ea typeface="黑体" panose="02010609060101010101" charset="-122"/>
              </a:rPr>
              <a:t>,</a:t>
            </a: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095" y="1089025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515" y="1289685"/>
            <a:ext cx="10788015" cy="4857750"/>
          </a:xfrm>
        </p:spPr>
        <p:txBody>
          <a:bodyPr>
            <a:noAutofit/>
          </a:bodyPr>
          <a:lstStyle/>
          <a:p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系统用例</a:t>
            </a:r>
            <a:r>
              <a:rPr lang="zh-CN" altLang="en-US" sz="2200" dirty="0"/>
              <a:t>是系统执行的一系列动作，这些动作可以生成</a:t>
            </a:r>
            <a:r>
              <a:rPr lang="en-US" altLang="zh-CN" sz="2200" dirty="0"/>
              <a:t>“</a:t>
            </a:r>
            <a:r>
              <a:rPr lang="zh-CN" altLang="en-US" sz="2200" dirty="0"/>
              <a:t>执行者</a:t>
            </a:r>
            <a:r>
              <a:rPr lang="en-US" altLang="zh-CN" sz="2200" dirty="0"/>
              <a:t>”</a:t>
            </a:r>
            <a:r>
              <a:rPr lang="zh-CN" altLang="en-US" sz="2200" dirty="0"/>
              <a:t>可观测的</a:t>
            </a:r>
            <a:r>
              <a:rPr lang="zh-CN" altLang="en-US" sz="2200" b="1" dirty="0">
                <a:solidFill>
                  <a:srgbClr val="FF0000"/>
                </a:solidFill>
              </a:rPr>
              <a:t>有价值</a:t>
            </a:r>
            <a:r>
              <a:rPr lang="zh-CN" altLang="en-US" sz="2200" dirty="0"/>
              <a:t>的结果。</a:t>
            </a:r>
            <a:endParaRPr lang="en-US" altLang="zh-CN" sz="2200" dirty="0"/>
          </a:p>
          <a:p>
            <a:pPr lvl="1"/>
            <a:r>
              <a:rPr lang="zh-CN" altLang="en-US" sz="2200" dirty="0"/>
              <a:t>通俗讲：系统用例是执行者通过系统可以</a:t>
            </a:r>
            <a:r>
              <a:rPr lang="zh-CN" altLang="en-US" sz="2200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/>
          <a:srcRect l="28906" t="24806" r="36523" b="27713"/>
          <a:stretch>
            <a:fillRect/>
          </a:stretch>
        </p:blipFill>
        <p:spPr bwMode="auto">
          <a:xfrm>
            <a:off x="4901279" y="2999324"/>
            <a:ext cx="3929090" cy="326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2179192" y="4690831"/>
            <a:ext cx="2571736" cy="1571636"/>
          </a:xfrm>
          <a:prstGeom prst="wedgeRoundRectCallout">
            <a:avLst>
              <a:gd name="adj1" fmla="val 68965"/>
              <a:gd name="adj2" fmla="val -638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这个用例有价值吗？能达到什么目标？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08056" y="4921644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30237" y="313203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300" dirty="0"/>
              <a:t>系统管理员负责维护系统正常运行。</a:t>
            </a:r>
            <a:endParaRPr lang="zh-CN" altLang="en-US" sz="2300" dirty="0"/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缺货时，库房管理员通过系统</a:t>
            </a:r>
            <a:r>
              <a:rPr lang="zh-CN" altLang="en-US" sz="20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742950" lvl="2" indent="-342900">
              <a:lnSpc>
                <a:spcPct val="150000"/>
              </a:lnSpc>
            </a:pPr>
            <a:r>
              <a:rPr lang="zh-CN" altLang="en-US" sz="2000" dirty="0"/>
              <a:t>对积存的货物，库房管理员通过系统向供货商系统</a:t>
            </a:r>
            <a:r>
              <a:rPr lang="zh-CN" altLang="en-US" sz="2000" dirty="0">
                <a:solidFill>
                  <a:srgbClr val="FF0000"/>
                </a:solidFill>
              </a:rPr>
              <a:t>申请退货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637" y="1475352"/>
            <a:ext cx="8229600" cy="403193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将新系统作为一个业务实体；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将其引入组织现有业务流程；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查看其可以改进的流程；</a:t>
            </a:r>
            <a:endParaRPr lang="en-US" altLang="zh-CN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评估改进结果。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回顾：采用改进业务序列图改进业务流程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  <a:endParaRPr lang="en-US" altLang="zh-CN" sz="2000" dirty="0"/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6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  <a:endParaRPr lang="zh-CN" altLang="en-US" b="1" dirty="0"/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  <a:endParaRPr lang="zh-CN" altLang="en-US" b="1" dirty="0"/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  <a:endParaRPr lang="zh-CN" altLang="en-US" b="1" dirty="0"/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  <a:endParaRPr lang="zh-CN" altLang="en-US" b="1" dirty="0"/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  <a:endParaRPr lang="zh-CN" altLang="en-US" b="1" dirty="0"/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/>
                <a:gridCol w="1108075"/>
                <a:gridCol w="1085850"/>
                <a:gridCol w="1084262"/>
                <a:gridCol w="1090613"/>
                <a:gridCol w="108426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  <a:endParaRPr lang="zh-CN" altLang="en-US" sz="96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  <a:endParaRPr lang="zh-CN" alt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460227" cy="4389120"/>
          </a:xfrm>
        </p:spPr>
        <p:txBody>
          <a:bodyPr/>
          <a:lstStyle/>
          <a:p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r>
              <a:rPr lang="zh-CN" altLang="en-US" dirty="0"/>
              <a:t>把基本路径单独分离，凸显用例的核心价值。</a:t>
            </a:r>
            <a:endParaRPr lang="zh-CN" altLang="en-US" dirty="0"/>
          </a:p>
          <a:p>
            <a:r>
              <a:rPr lang="zh-CN" altLang="en-US" dirty="0"/>
              <a:t>与扩展路径相比，更为有序。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4" y="1451500"/>
            <a:ext cx="6117372" cy="4389120"/>
          </a:xfrm>
        </p:spPr>
        <p:txBody>
          <a:bodyPr/>
          <a:lstStyle/>
          <a:p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  <a:endParaRPr lang="zh-CN" altLang="en-US" dirty="0"/>
          </a:p>
          <a:p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6935" y="1451610"/>
            <a:ext cx="4042410" cy="4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r>
              <a:rPr lang="zh-CN" altLang="en-US" dirty="0"/>
              <a:t>系统要处理的意外和分支。</a:t>
            </a:r>
            <a:endParaRPr lang="zh-CN" altLang="en-US" dirty="0"/>
          </a:p>
          <a:p>
            <a:r>
              <a:rPr lang="zh-CN" altLang="en-US" dirty="0"/>
              <a:t>与基本路径相比，更为无序。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6" y="1387463"/>
            <a:ext cx="2286016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45713" y="3102805"/>
            <a:ext cx="371721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902836" y="3245682"/>
            <a:ext cx="657475" cy="84264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617085" y="3245681"/>
            <a:ext cx="943225" cy="11284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2" y="2924172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1928826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en-US" altLang="zh-CN" sz="83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  <a:endParaRPr lang="en-US" altLang="zh-CN" sz="18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  <a:endParaRPr lang="en-US" altLang="zh-CN" sz="1800" dirty="0"/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  <a:endParaRPr lang="en-US" altLang="zh-CN" sz="18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  <a:endParaRPr lang="en-US" altLang="zh-CN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825962"/>
            <a:ext cx="82296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+</a:t>
            </a:r>
            <a:r>
              <a:rPr lang="zh-CN" altLang="en-US" sz="2000" b="1" dirty="0"/>
              <a:t>：数据序列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[]</a:t>
            </a:r>
            <a:r>
              <a:rPr lang="zh-CN" altLang="en-US" sz="2000" b="1" dirty="0"/>
              <a:t>：可选项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{}*</a:t>
            </a:r>
            <a:r>
              <a:rPr lang="zh-CN" altLang="en-US" sz="2000" b="1" dirty="0"/>
              <a:t>：多个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{| | | }</a:t>
            </a:r>
            <a:r>
              <a:rPr lang="zh-CN" altLang="en-US" sz="2000" b="1" dirty="0"/>
              <a:t>：可能取值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A=B</a:t>
            </a:r>
            <a:r>
              <a:rPr lang="zh-CN" altLang="en-US" sz="2000" b="1" dirty="0"/>
              <a:t>：把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的结构赋给</a:t>
            </a:r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67108" y="4643446"/>
            <a:ext cx="5064740" cy="156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830217" y="1232768"/>
          <a:ext cx="10717349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2903"/>
                <a:gridCol w="1449977"/>
                <a:gridCol w="3383280"/>
                <a:gridCol w="1672046"/>
                <a:gridCol w="2939143"/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1970</a:t>
                      </a:r>
                      <a:r>
                        <a:rPr lang="zh-CN" altLang="en-US" sz="1600" dirty="0"/>
                        <a:t>年前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传统分析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需求分析人依据个人习惯进行一些建模和分析工作，完全依赖个体才智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自然语言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缺乏结构、不可重复、不可测量、具有主观臆断性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70-80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结构化分析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把现实世界描绘为数据在信息系统中的流动，以及在流动过程中，数据向信息的转化。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数据流图、实体关系图、状态转移图等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分析向设计过渡的难度高</a:t>
                      </a:r>
                      <a:endParaRPr lang="en-US" altLang="zh-CN" sz="16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对于复杂系统分析困难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80-90</a:t>
                      </a:r>
                      <a:r>
                        <a:rPr lang="zh-CN" altLang="en-US" sz="1600" dirty="0"/>
                        <a:t>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信息工程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对结构化方法的改进。从信息角度来开发系统，客观世界被描述为数据和数据属性及其相互关系。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功能分解图，过程依赖图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仅适用于信息系统的开发</a:t>
                      </a:r>
                      <a:endParaRPr lang="zh-CN" altLang="en-US" sz="1600" dirty="0"/>
                    </a:p>
                  </a:txBody>
                  <a:tcPr/>
                </a:tc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600" dirty="0"/>
                        <a:t>90</a:t>
                      </a:r>
                      <a:r>
                        <a:rPr lang="zh-CN" altLang="en-US" sz="1600" dirty="0"/>
                        <a:t>年后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面向对象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将系统看作对象的集合，对象间的互相协作，共同完成系统任务。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600" dirty="0"/>
                        <a:t>用例分析，域模型、交互图、状态图、活动图等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868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  <a:endParaRPr lang="zh-CN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3529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  <a:endParaRPr lang="zh-CN" altLang="en-US" dirty="0"/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1"/>
          <a:srcRect l="39506" r="44691"/>
          <a:stretch>
            <a:fillRect/>
          </a:stretch>
        </p:blipFill>
        <p:spPr bwMode="auto">
          <a:xfrm>
            <a:off x="7524761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7380939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183676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784618"/>
            <a:ext cx="2039997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2063695" y="5924437"/>
            <a:ext cx="2266977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4213113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9009"/>
              <a:gd name="adj6" fmla="val 12209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6810380" y="1500175"/>
            <a:ext cx="3857620" cy="83099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[Generalization]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和关联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[Association]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/>
                <a:gridCol w="2500330"/>
                <a:gridCol w="3257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6072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/>
                <a:gridCol w="3429024"/>
                <a:gridCol w="25431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9368</Words>
  <Application>WPS 演示</Application>
  <PresentationFormat>宽屏</PresentationFormat>
  <Paragraphs>1327</Paragraphs>
  <Slides>124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41" baseType="lpstr">
      <vt:lpstr>Arial</vt:lpstr>
      <vt:lpstr>宋体</vt:lpstr>
      <vt:lpstr>Wingdings</vt:lpstr>
      <vt:lpstr>隶书</vt:lpstr>
      <vt:lpstr>微软雅黑</vt:lpstr>
      <vt:lpstr>华康俪金黑W8(P)</vt:lpstr>
      <vt:lpstr>Calibri</vt:lpstr>
      <vt:lpstr>黑体</vt:lpstr>
      <vt:lpstr>Arial Unicode MS</vt:lpstr>
      <vt:lpstr>华文宋体</vt:lpstr>
      <vt:lpstr>Tahoma</vt:lpstr>
      <vt:lpstr>Berlin Sans FB Demi</vt:lpstr>
      <vt:lpstr>Verdana</vt:lpstr>
      <vt:lpstr>Times New Roman</vt:lpstr>
      <vt:lpstr>Calibri Light</vt:lpstr>
      <vt:lpstr>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qile</cp:lastModifiedBy>
  <cp:revision>453</cp:revision>
  <dcterms:created xsi:type="dcterms:W3CDTF">2013-08-14T15:08:00Z</dcterms:created>
  <dcterms:modified xsi:type="dcterms:W3CDTF">2018-10-24T01:38:43Z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